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72" r:id="rId2"/>
    <p:sldId id="373" r:id="rId3"/>
    <p:sldId id="374" r:id="rId4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nergy Marketing, Inc." initials="SyM" lastIdx="4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FC"/>
    <a:srgbClr val="00A0E9"/>
    <a:srgbClr val="CD6B2C"/>
    <a:srgbClr val="A7B8AE"/>
    <a:srgbClr val="E8B800"/>
    <a:srgbClr val="FF0000"/>
    <a:srgbClr val="000000"/>
    <a:srgbClr val="55AAFF"/>
    <a:srgbClr val="97CBFF"/>
    <a:srgbClr val="D9B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3" autoAdjust="0"/>
    <p:restoredTop sz="97026" autoAdjust="0"/>
  </p:normalViewPr>
  <p:slideViewPr>
    <p:cSldViewPr snapToGrid="0" showGuides="1">
      <p:cViewPr varScale="1">
        <p:scale>
          <a:sx n="81" d="100"/>
          <a:sy n="81" d="100"/>
        </p:scale>
        <p:origin x="892" y="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1579" y="6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98D5F-7049-4B84-BDE7-FF98499968C7}" type="datetime4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2019年8月21日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991EF-E7C1-43EE-8348-2B798FC47B27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‹#›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48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A28A89F8-2CAA-4B97-9189-96D2FD9CA847}" type="datetime4">
              <a:rPr lang="ja-JP" altLang="en-US" smtClean="0"/>
              <a:t>2019年8月21日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CBE1761D-DC02-42F6-A115-A372A85F9A8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1199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1761D-DC02-42F6-A115-A372A85F9A84}" type="slidenum">
              <a:rPr lang="ja-JP" altLang="en-US" smtClean="0"/>
              <a:pPr/>
              <a:t>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033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1761D-DC02-42F6-A115-A372A85F9A84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033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中面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9178" y="190818"/>
            <a:ext cx="2154436" cy="369332"/>
          </a:xfrm>
        </p:spPr>
        <p:txBody>
          <a:bodyPr wrap="none" lIns="0" tIns="0" rIns="0" bIns="0" anchor="b">
            <a:spAutoFit/>
          </a:bodyPr>
          <a:lstStyle>
            <a:lvl1pPr algn="l">
              <a:lnSpc>
                <a:spcPct val="100000"/>
              </a:lnSpc>
              <a:defRPr sz="2400" b="0"/>
            </a:lvl1pPr>
          </a:lstStyle>
          <a:p>
            <a:r>
              <a:rPr lang="ja-JP" altLang="en-US"/>
              <a:t>ページタイトル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9178" y="953523"/>
            <a:ext cx="8994385" cy="1107996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20000"/>
              </a:lnSpc>
            </a:pPr>
            <a:r>
              <a:rPr lang="ja-JP" altLang="en-US"/>
              <a:t>ダミーダミーダミーダミーダミーダミーダミーダミーダミーダミーダミーダミーダミーダミーダミーダミーダミーダミーダミーダミーダミーダミーダミーダミー</a:t>
            </a:r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 bwMode="auto">
          <a:xfrm flipV="1">
            <a:off x="-7933" y="659863"/>
            <a:ext cx="9918000" cy="0"/>
          </a:xfrm>
          <a:prstGeom prst="line">
            <a:avLst/>
          </a:prstGeom>
          <a:noFill/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2088" y="6547064"/>
            <a:ext cx="25808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A25BB6E5-CCC5-4251-B9BC-19D4F8DBD1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8105AAB0-3F91-5746-BFF9-29E1DFDBA1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2" y="157667"/>
            <a:ext cx="1955800" cy="36627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951" y="6457360"/>
            <a:ext cx="1248644" cy="30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89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4" userDrawn="1">
          <p15:clr>
            <a:srgbClr val="FBAE40"/>
          </p15:clr>
        </p15:guide>
        <p15:guide id="4" orient="horz" pos="595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8" orient="horz" pos="2319" userDrawn="1">
          <p15:clr>
            <a:srgbClr val="FBAE40"/>
          </p15:clr>
        </p15:guide>
        <p15:guide id="9" orient="horz" pos="5" userDrawn="1">
          <p15:clr>
            <a:srgbClr val="FBAE40"/>
          </p15:clr>
        </p15:guide>
        <p15:guide id="10" orient="horz" pos="2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中面02（白紙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9178" y="190818"/>
            <a:ext cx="2154436" cy="369332"/>
          </a:xfrm>
        </p:spPr>
        <p:txBody>
          <a:bodyPr wrap="none" lIns="0" tIns="0" rIns="0" bIns="0" anchor="b">
            <a:spAutoFit/>
          </a:bodyPr>
          <a:lstStyle>
            <a:lvl1pPr algn="l">
              <a:lnSpc>
                <a:spcPct val="100000"/>
              </a:lnSpc>
              <a:defRPr sz="2400" b="0"/>
            </a:lvl1pPr>
          </a:lstStyle>
          <a:p>
            <a:r>
              <a:rPr lang="ja-JP" altLang="en-US"/>
              <a:t>ページタイトル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9178" y="953523"/>
            <a:ext cx="8994385" cy="1107996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20000"/>
              </a:lnSpc>
            </a:pPr>
            <a:r>
              <a:rPr lang="ja-JP" altLang="en-US"/>
              <a:t>ダミーダミーダミーダミーダミーダミーダミーダミーダミーダミーダミーダミーダミーダミーダミーダミーダミーダミーダミーダミーダミーダミーダミーダミー</a:t>
            </a:r>
            <a:endParaRPr lang="ja-JP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2088" y="6547064"/>
            <a:ext cx="25808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A25BB6E5-CCC5-4251-B9BC-19D4F8DBD1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951" y="6457360"/>
            <a:ext cx="1248644" cy="30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44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42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7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2168377" y="2801984"/>
            <a:ext cx="5566410" cy="1203115"/>
            <a:chOff x="2168377" y="2801984"/>
            <a:chExt cx="5566410" cy="1203115"/>
          </a:xfrm>
        </p:grpSpPr>
        <p:sp>
          <p:nvSpPr>
            <p:cNvPr id="5" name="テキスト ボックス 4"/>
            <p:cNvSpPr txBox="1"/>
            <p:nvPr userDrawn="1"/>
          </p:nvSpPr>
          <p:spPr>
            <a:xfrm>
              <a:off x="2168377" y="3466490"/>
              <a:ext cx="5566410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800" dirty="0" smtClean="0">
                  <a:solidFill>
                    <a:srgbClr val="A4A5A5"/>
                  </a:solidFill>
                </a:rPr>
                <a:t>本資料内の情報は、シナジーマーケティング株式会社に帰属します。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800" dirty="0" smtClean="0">
                  <a:solidFill>
                    <a:srgbClr val="A4A5A5"/>
                  </a:solidFill>
                </a:rPr>
                <a:t>事前の承諾を得ること無しに、本資料のすべてまたは一部をいかなる形式、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800" dirty="0" smtClean="0">
                  <a:solidFill>
                    <a:srgbClr val="A4A5A5"/>
                  </a:solidFill>
                </a:rPr>
                <a:t>いかなる手段によっても、複製・改変・再配布・転送等をすることを禁じます。</a:t>
              </a:r>
              <a:endParaRPr kumimoji="1" lang="ja-JP" altLang="en-US" sz="800" dirty="0">
                <a:solidFill>
                  <a:srgbClr val="A4A5A5"/>
                </a:solidFill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8891" y="2801984"/>
              <a:ext cx="2016526" cy="6354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18788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018" y="948512"/>
            <a:ext cx="3079369" cy="13295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2088" y="6547064"/>
            <a:ext cx="25808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A25BB6E5-CCC5-4251-B9BC-19D4F8DBD1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018" y="53983"/>
            <a:ext cx="4786567" cy="56015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6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</p:sldLayoutIdLst>
  <p:hf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kumimoji="1" sz="28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20" userDrawn="1">
          <p15:clr>
            <a:srgbClr val="F26B43"/>
          </p15:clr>
        </p15:guide>
        <p15:guide id="5" pos="285" userDrawn="1">
          <p15:clr>
            <a:srgbClr val="F26B43"/>
          </p15:clr>
        </p15:guide>
        <p15:guide id="6" pos="59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 bwMode="gray">
          <a:xfrm>
            <a:off x="459178" y="252373"/>
            <a:ext cx="3077766" cy="307777"/>
          </a:xfrm>
        </p:spPr>
        <p:txBody>
          <a:bodyPr/>
          <a:lstStyle/>
          <a:p>
            <a:r>
              <a:rPr kumimoji="1" lang="ja-JP" altLang="en-US" sz="2000" dirty="0" smtClean="0"/>
              <a:t>アドレサブル広告のご提案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 bwMode="gray">
          <a:xfrm>
            <a:off x="-121523" y="966215"/>
            <a:ext cx="10151929" cy="10618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chemeClr val="dk1"/>
              </a:buClr>
              <a:buSzPct val="25000"/>
              <a:buFont typeface="Noto Sans Symbols"/>
              <a:buNone/>
            </a:pPr>
            <a:r>
              <a:rPr lang="ja-JP" altLang="en-US" sz="2400" dirty="0" smtClean="0">
                <a:latin typeface="+mn-ea"/>
              </a:rPr>
              <a:t>「大勢」ではなく、より</a:t>
            </a:r>
            <a:r>
              <a:rPr lang="ja-JP" altLang="en-US" sz="2400" dirty="0">
                <a:latin typeface="+mn-ea"/>
              </a:rPr>
              <a:t>確度</a:t>
            </a:r>
            <a:r>
              <a:rPr lang="ja-JP" altLang="en-US" sz="2400" dirty="0" smtClean="0">
                <a:latin typeface="+mn-ea"/>
              </a:rPr>
              <a:t>の高い「一人」に向けて広告を配信</a:t>
            </a:r>
            <a:endParaRPr lang="en-US" altLang="ja-JP" sz="2400" dirty="0" smtClean="0">
              <a:latin typeface="+mn-ea"/>
            </a:endParaRPr>
          </a:p>
          <a:p>
            <a:pPr algn="ctr">
              <a:buClr>
                <a:schemeClr val="dk1"/>
              </a:buClr>
              <a:buSzPct val="25000"/>
              <a:buFont typeface="Noto Sans Symbols"/>
              <a:buNone/>
            </a:pPr>
            <a:endParaRPr lang="en-US" altLang="ja-JP" sz="700" dirty="0" smtClean="0">
              <a:latin typeface="+mn-ea"/>
            </a:endParaRPr>
          </a:p>
          <a:p>
            <a:pPr algn="ctr">
              <a:buClr>
                <a:schemeClr val="dk1"/>
              </a:buClr>
              <a:buSzPct val="25000"/>
              <a:buFont typeface="Noto Sans Symbols"/>
              <a:buNone/>
            </a:pPr>
            <a:r>
              <a:rPr lang="ja-JP" altLang="en-US" sz="1600" dirty="0" smtClean="0">
                <a:latin typeface="+mn-ea"/>
              </a:rPr>
              <a:t>貴社が保有する顧客データ（メールアドレスや電話番号）をもとに</a:t>
            </a:r>
            <a:endParaRPr lang="en-US" altLang="ja-JP" sz="1600" dirty="0" smtClean="0">
              <a:latin typeface="+mn-ea"/>
            </a:endParaRPr>
          </a:p>
          <a:p>
            <a:pPr algn="ctr">
              <a:buClr>
                <a:schemeClr val="dk1"/>
              </a:buClr>
              <a:buSzPct val="25000"/>
              <a:buFont typeface="Noto Sans Symbols"/>
              <a:buNone/>
            </a:pPr>
            <a:r>
              <a:rPr lang="ja-JP" altLang="en-US" sz="1600" dirty="0" smtClean="0">
                <a:latin typeface="+mn-ea"/>
              </a:rPr>
              <a:t>媒体保有</a:t>
            </a:r>
            <a:r>
              <a:rPr lang="ja-JP" altLang="en-US" sz="1600" dirty="0">
                <a:latin typeface="+mn-ea"/>
              </a:rPr>
              <a:t>データ</a:t>
            </a:r>
            <a:r>
              <a:rPr lang="ja-JP" altLang="en-US" sz="1600" dirty="0" smtClean="0">
                <a:latin typeface="+mn-ea"/>
              </a:rPr>
              <a:t>と照合</a:t>
            </a:r>
            <a:r>
              <a:rPr lang="ja-JP" altLang="en-US" sz="1600" dirty="0">
                <a:latin typeface="+mn-ea"/>
              </a:rPr>
              <a:t>し</a:t>
            </a:r>
            <a:r>
              <a:rPr lang="ja-JP" altLang="en-US" sz="1600" dirty="0" smtClean="0">
                <a:latin typeface="+mn-ea"/>
              </a:rPr>
              <a:t>、一致したユーザーに絞り込んで広告を配信できます。</a:t>
            </a:r>
            <a:endParaRPr lang="en-US" altLang="ja-JP" sz="1600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25799" y="2150532"/>
            <a:ext cx="3107267" cy="43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アドレサブル広告の仕組み</a:t>
            </a:r>
            <a:endParaRPr kumimoji="1" lang="ja-JP" altLang="en-US" sz="16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61840" y="3288413"/>
            <a:ext cx="1831206" cy="1201049"/>
            <a:chOff x="-1229051" y="2252136"/>
            <a:chExt cx="2761517" cy="1646876"/>
          </a:xfrm>
        </p:grpSpPr>
        <p:pic>
          <p:nvPicPr>
            <p:cNvPr id="11" name="図 10">
              <a:extLst>
                <a:ext uri="{FF2B5EF4-FFF2-40B4-BE49-F238E27FC236}">
                  <a16:creationId xmlns="" xmlns:a16="http://schemas.microsoft.com/office/drawing/2014/main" id="{DD501D42-C886-E042-AC83-A21E501C2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229051" y="2252136"/>
              <a:ext cx="2761517" cy="164687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13" name="図 12">
              <a:extLst>
                <a:ext uri="{FF2B5EF4-FFF2-40B4-BE49-F238E27FC236}">
                  <a16:creationId xmlns="" xmlns:a16="http://schemas.microsoft.com/office/drawing/2014/main" id="{81AB4F43-7FFF-2243-8C79-AC4197C39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8119" y="3206756"/>
              <a:ext cx="417636" cy="483703"/>
            </a:xfrm>
            <a:prstGeom prst="rect">
              <a:avLst/>
            </a:prstGeom>
          </p:spPr>
        </p:pic>
        <p:sp>
          <p:nvSpPr>
            <p:cNvPr id="15" name="正方形/長方形 14"/>
            <p:cNvSpPr/>
            <p:nvPr/>
          </p:nvSpPr>
          <p:spPr>
            <a:xfrm>
              <a:off x="1049867" y="3628815"/>
              <a:ext cx="327398" cy="1896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>
              <a:extLst>
                <a:ext uri="{FF2B5EF4-FFF2-40B4-BE49-F238E27FC236}">
                  <a16:creationId xmlns="" xmlns:a16="http://schemas.microsoft.com/office/drawing/2014/main" id="{3BCADD4A-D8E6-6744-A363-82D2B399A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gray">
            <a:xfrm>
              <a:off x="930431" y="3502064"/>
              <a:ext cx="446834" cy="262223"/>
            </a:xfrm>
            <a:prstGeom prst="rect">
              <a:avLst/>
            </a:prstGeom>
          </p:spPr>
        </p:pic>
      </p:grpSp>
      <p:sp>
        <p:nvSpPr>
          <p:cNvPr id="18" name="円/楕円 17"/>
          <p:cNvSpPr/>
          <p:nvPr/>
        </p:nvSpPr>
        <p:spPr>
          <a:xfrm>
            <a:off x="2472270" y="3031052"/>
            <a:ext cx="4284134" cy="187978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461001" y="3031052"/>
            <a:ext cx="4284134" cy="187978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2009980" y="3801310"/>
            <a:ext cx="436889" cy="26400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50170" y="2740795"/>
            <a:ext cx="2328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貴社配信リスト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52626" y="2740795"/>
            <a:ext cx="3096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広告媒体の保有するリスト</a:t>
            </a:r>
            <a:endParaRPr kumimoji="1" lang="ja-JP" alt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67" y="3703891"/>
            <a:ext cx="437094" cy="41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3213094" y="3619221"/>
            <a:ext cx="24680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貴社が保有している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顧客のメールアドレス</a:t>
            </a:r>
            <a:endParaRPr kumimoji="1" lang="en-US" altLang="ja-JP" sz="1400" dirty="0" smtClean="0"/>
          </a:p>
          <a:p>
            <a:endParaRPr lang="en-US" altLang="ja-JP" sz="1100" dirty="0"/>
          </a:p>
          <a:p>
            <a:r>
              <a:rPr kumimoji="1" lang="en-US" altLang="ja-JP" sz="1000" dirty="0" smtClean="0"/>
              <a:t>※</a:t>
            </a:r>
            <a:r>
              <a:rPr lang="en-US" altLang="ja-JP" sz="1000" dirty="0" smtClean="0"/>
              <a:t>Yahoo!</a:t>
            </a:r>
            <a:r>
              <a:rPr lang="ja-JP" altLang="en-US" sz="1000" dirty="0" smtClean="0"/>
              <a:t>以外</a:t>
            </a:r>
            <a:r>
              <a:rPr kumimoji="1" lang="ja-JP" altLang="en-US" sz="1000" dirty="0" smtClean="0"/>
              <a:t>は</a:t>
            </a:r>
            <a:r>
              <a:rPr kumimoji="1" lang="ja-JP" altLang="en-US" sz="1000" dirty="0" smtClean="0"/>
              <a:t>電話番号でも連携可</a:t>
            </a:r>
            <a:endParaRPr kumimoji="1" lang="ja-JP" altLang="en-US" sz="1100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947" y="3396492"/>
            <a:ext cx="437094" cy="41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7361774" y="3311822"/>
            <a:ext cx="2468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Yahoo! ID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登録メールアドレス</a:t>
            </a:r>
            <a:endParaRPr kumimoji="1" lang="en-US" altLang="ja-JP" sz="1400" dirty="0" smtClean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941" y="3972242"/>
            <a:ext cx="437094" cy="41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7361768" y="3862171"/>
            <a:ext cx="2468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Facebook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登録メールアドレス</a:t>
            </a:r>
            <a:endParaRPr kumimoji="1" lang="en-US" altLang="ja-JP" sz="1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91747" y="4468733"/>
            <a:ext cx="31326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※Google</a:t>
            </a:r>
            <a:r>
              <a:rPr kumimoji="1" lang="ja-JP" altLang="en-US" sz="1050" dirty="0" smtClean="0"/>
              <a:t>・</a:t>
            </a:r>
            <a:r>
              <a:rPr kumimoji="1" lang="en-US" altLang="ja-JP" sz="1050" dirty="0" smtClean="0"/>
              <a:t>Twitter</a:t>
            </a:r>
            <a:r>
              <a:rPr kumimoji="1" lang="ja-JP" altLang="en-US" sz="1050" dirty="0" smtClean="0"/>
              <a:t>・</a:t>
            </a:r>
            <a:r>
              <a:rPr kumimoji="1" lang="en-US" altLang="ja-JP" sz="1050" dirty="0" smtClean="0"/>
              <a:t>Instagram</a:t>
            </a:r>
            <a:r>
              <a:rPr kumimoji="1" lang="ja-JP" altLang="en-US" sz="1050" dirty="0" smtClean="0"/>
              <a:t>・</a:t>
            </a:r>
            <a:r>
              <a:rPr kumimoji="1" lang="en-US" altLang="ja-JP" sz="1050" dirty="0" err="1" smtClean="0"/>
              <a:t>Criteo</a:t>
            </a:r>
            <a:endParaRPr kumimoji="1" lang="ja-JP" altLang="en-US" sz="1050" dirty="0"/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730450" y="3623300"/>
            <a:ext cx="356023" cy="356023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65937" y="3623299"/>
            <a:ext cx="356023" cy="356023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87925" y="4082247"/>
            <a:ext cx="356023" cy="356023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25401" y="4566727"/>
            <a:ext cx="2319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各媒体</a:t>
            </a:r>
            <a:r>
              <a:rPr lang="ja-JP" altLang="en-US" sz="1200" dirty="0"/>
              <a:t>と</a:t>
            </a:r>
            <a:r>
              <a:rPr lang="ja-JP" altLang="en-US" sz="1200" dirty="0" smtClean="0"/>
              <a:t>連携して、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安全な環境でスムーズな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顧客データの引き渡しが可能</a:t>
            </a:r>
            <a:endParaRPr kumimoji="1" lang="ja-JP" altLang="en-US" sz="1200" dirty="0"/>
          </a:p>
        </p:txBody>
      </p:sp>
      <p:sp>
        <p:nvSpPr>
          <p:cNvPr id="44" name="右矢印 43"/>
          <p:cNvSpPr/>
          <p:nvPr/>
        </p:nvSpPr>
        <p:spPr>
          <a:xfrm rot="7818869">
            <a:off x="4716825" y="5521517"/>
            <a:ext cx="300070" cy="2464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477948" y="5813800"/>
            <a:ext cx="2233089" cy="5446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セグメントに対して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広告配信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5014379" y="5825844"/>
            <a:ext cx="2233089" cy="5446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セグメントに類似した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リストに広告</a:t>
            </a:r>
            <a:r>
              <a:rPr kumimoji="1" lang="ja-JP" altLang="en-US" sz="1400" dirty="0">
                <a:solidFill>
                  <a:schemeClr val="bg1"/>
                </a:solidFill>
              </a:rPr>
              <a:t>配信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7427378" y="5836494"/>
            <a:ext cx="2233089" cy="5446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セグメントを除外して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広告配信</a:t>
            </a:r>
          </a:p>
        </p:txBody>
      </p:sp>
      <p:sp>
        <p:nvSpPr>
          <p:cNvPr id="49" name="右矢印 48"/>
          <p:cNvSpPr/>
          <p:nvPr/>
        </p:nvSpPr>
        <p:spPr>
          <a:xfrm rot="5400000">
            <a:off x="6015884" y="5542697"/>
            <a:ext cx="287268" cy="2464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右矢印 49"/>
          <p:cNvSpPr/>
          <p:nvPr/>
        </p:nvSpPr>
        <p:spPr>
          <a:xfrm rot="5400000">
            <a:off x="6015288" y="4759569"/>
            <a:ext cx="218445" cy="25622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 rot="3180569">
            <a:off x="7233224" y="5527075"/>
            <a:ext cx="329663" cy="2464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2228424" y="5316154"/>
            <a:ext cx="7601383" cy="112426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927587" y="5042919"/>
            <a:ext cx="2476493" cy="4279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セグメント作成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26562" y="5427688"/>
            <a:ext cx="232833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広告媒体側での配信設定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262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 bwMode="gray">
          <a:xfrm>
            <a:off x="459178" y="252373"/>
            <a:ext cx="6155531" cy="307777"/>
          </a:xfrm>
        </p:spPr>
        <p:txBody>
          <a:bodyPr/>
          <a:lstStyle/>
          <a:p>
            <a:r>
              <a:rPr kumimoji="1" lang="ja-JP" altLang="en-US" sz="2000" dirty="0" smtClean="0"/>
              <a:t>広告活用の幅が広がる！アドレサブル広告の活用</a:t>
            </a:r>
            <a:r>
              <a:rPr lang="ja-JP" altLang="en-US" sz="2000" dirty="0" smtClean="0"/>
              <a:t>事例</a:t>
            </a:r>
            <a:endParaRPr kumimoji="1" lang="ja-JP" altLang="en-US" sz="2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24911" y="1126040"/>
            <a:ext cx="3786938" cy="5249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通信教育事業（大学）</a:t>
            </a:r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605053" y="1126040"/>
            <a:ext cx="3786938" cy="5249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EC</a:t>
            </a:r>
            <a:r>
              <a:rPr lang="ja-JP" altLang="en-US" sz="1600" dirty="0" smtClean="0"/>
              <a:t>事業（複数商材）</a:t>
            </a:r>
            <a:endParaRPr kumimoji="1" lang="ja-JP" altLang="en-US" sz="1600" dirty="0"/>
          </a:p>
        </p:txBody>
      </p:sp>
      <p:grpSp>
        <p:nvGrpSpPr>
          <p:cNvPr id="24" name="図形グループ 61"/>
          <p:cNvGrpSpPr/>
          <p:nvPr/>
        </p:nvGrpSpPr>
        <p:grpSpPr>
          <a:xfrm>
            <a:off x="5840755" y="2450507"/>
            <a:ext cx="3618972" cy="1951401"/>
            <a:chOff x="1396940" y="2275226"/>
            <a:chExt cx="3618972" cy="1951401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1424763" y="3491405"/>
              <a:ext cx="28601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424763" y="3093005"/>
              <a:ext cx="28601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424763" y="2682556"/>
              <a:ext cx="28601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Shape 118"/>
            <p:cNvSpPr txBox="1"/>
            <p:nvPr/>
          </p:nvSpPr>
          <p:spPr>
            <a:xfrm>
              <a:off x="2825583" y="3972827"/>
              <a:ext cx="1510521" cy="183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ja-JP" altLang="en-US" sz="1050" dirty="0" smtClean="0">
                  <a:solidFill>
                    <a:srgbClr val="000000"/>
                  </a:solidFill>
                  <a:latin typeface="+mn-ea"/>
                  <a:cs typeface="Arial"/>
                  <a:sym typeface="Arial"/>
                </a:rPr>
                <a:t>アドレサブル</a:t>
              </a:r>
              <a:r>
                <a:rPr lang="en-US" sz="1050" b="0" i="0" u="none" strike="noStrike" cap="none" dirty="0" err="1" smtClean="0">
                  <a:solidFill>
                    <a:srgbClr val="000000"/>
                  </a:solidFill>
                  <a:latin typeface="+mn-ea"/>
                  <a:cs typeface="Arial"/>
                  <a:sym typeface="Arial"/>
                </a:rPr>
                <a:t>広告</a:t>
              </a:r>
              <a:endParaRPr lang="en-US" sz="1050" b="0" i="0" u="none" strike="noStrike" cap="none" dirty="0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30" name="Shape 119"/>
            <p:cNvSpPr txBox="1"/>
            <p:nvPr/>
          </p:nvSpPr>
          <p:spPr>
            <a:xfrm>
              <a:off x="1396940" y="3972827"/>
              <a:ext cx="1608000" cy="253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1050" b="0" i="0" u="none" strike="noStrike" cap="none" dirty="0" err="1">
                  <a:solidFill>
                    <a:srgbClr val="000000"/>
                  </a:solidFill>
                  <a:latin typeface="+mn-ea"/>
                  <a:cs typeface="Arial"/>
                  <a:sym typeface="Arial"/>
                </a:rPr>
                <a:t>リターゲティング広告</a:t>
              </a:r>
              <a:endParaRPr lang="en-US" sz="1050" b="0" i="0" u="none" strike="noStrike" cap="none" dirty="0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31" name="Shape 130"/>
            <p:cNvSpPr txBox="1"/>
            <p:nvPr/>
          </p:nvSpPr>
          <p:spPr>
            <a:xfrm>
              <a:off x="2340142" y="2275226"/>
              <a:ext cx="1029400" cy="355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/>
              <a:r>
                <a:rPr lang="da-DK" sz="1400"/>
                <a:t>CVR</a:t>
              </a:r>
              <a:r>
                <a:rPr lang="ja-JP" altLang="en-US" sz="1400"/>
                <a:t>比較</a:t>
              </a:r>
              <a:endParaRPr lang="da-DK" sz="1400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841111" y="3347631"/>
              <a:ext cx="774497" cy="55110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088060" y="2924251"/>
              <a:ext cx="774497" cy="974486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055535" y="2844238"/>
              <a:ext cx="844633" cy="50339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>
            <a:xfrm flipV="1">
              <a:off x="2615608" y="2953255"/>
              <a:ext cx="427765" cy="377803"/>
            </a:xfrm>
            <a:prstGeom prst="line">
              <a:avLst/>
            </a:prstGeom>
            <a:ln w="88900">
              <a:solidFill>
                <a:schemeClr val="tx2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1424763" y="3898736"/>
              <a:ext cx="286015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図形グループ 60"/>
            <p:cNvGrpSpPr/>
            <p:nvPr/>
          </p:nvGrpSpPr>
          <p:grpSpPr>
            <a:xfrm>
              <a:off x="3916470" y="2356278"/>
              <a:ext cx="1099442" cy="835692"/>
              <a:chOff x="3916470" y="2356278"/>
              <a:chExt cx="1099442" cy="835692"/>
            </a:xfrm>
          </p:grpSpPr>
          <p:sp>
            <p:nvSpPr>
              <p:cNvPr id="38" name="三角形 59"/>
              <p:cNvSpPr/>
              <p:nvPr/>
            </p:nvSpPr>
            <p:spPr>
              <a:xfrm rot="12600000">
                <a:off x="3981308" y="2769542"/>
                <a:ext cx="255182" cy="422428"/>
              </a:xfrm>
              <a:prstGeom prst="triangle">
                <a:avLst/>
              </a:prstGeom>
              <a:solidFill>
                <a:srgbClr val="FF0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Shape 130"/>
              <p:cNvSpPr txBox="1"/>
              <p:nvPr/>
            </p:nvSpPr>
            <p:spPr>
              <a:xfrm>
                <a:off x="3916470" y="2356278"/>
                <a:ext cx="1099442" cy="603535"/>
              </a:xfrm>
              <a:prstGeom prst="rect">
                <a:avLst/>
              </a:prstGeom>
              <a:solidFill>
                <a:srgbClr val="FF0033"/>
              </a:solidFill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da-DK" sz="1400" dirty="0">
                    <a:solidFill>
                      <a:schemeClr val="bg1"/>
                    </a:solidFill>
                  </a:rPr>
                  <a:t>CVR182％</a:t>
                </a:r>
              </a:p>
              <a:p>
                <a:pPr lvl="0" algn="ctr"/>
                <a:r>
                  <a:rPr lang="da-DK" sz="1400" dirty="0">
                    <a:solidFill>
                      <a:schemeClr val="bg1"/>
                    </a:solidFill>
                  </a:rPr>
                  <a:t>向上</a:t>
                </a:r>
              </a:p>
            </p:txBody>
          </p:sp>
        </p:grpSp>
      </p:grpSp>
      <p:grpSp>
        <p:nvGrpSpPr>
          <p:cNvPr id="40" name="図形グループ 18"/>
          <p:cNvGrpSpPr/>
          <p:nvPr/>
        </p:nvGrpSpPr>
        <p:grpSpPr>
          <a:xfrm>
            <a:off x="5795849" y="4625971"/>
            <a:ext cx="3626737" cy="1951401"/>
            <a:chOff x="5425817" y="2275226"/>
            <a:chExt cx="3626737" cy="1951401"/>
          </a:xfrm>
        </p:grpSpPr>
        <p:grpSp>
          <p:nvGrpSpPr>
            <p:cNvPr id="41" name="図形グループ 62"/>
            <p:cNvGrpSpPr/>
            <p:nvPr/>
          </p:nvGrpSpPr>
          <p:grpSpPr>
            <a:xfrm>
              <a:off x="5425817" y="2275226"/>
              <a:ext cx="2926246" cy="1951401"/>
              <a:chOff x="1363072" y="2275226"/>
              <a:chExt cx="2926246" cy="1951401"/>
            </a:xfrm>
          </p:grpSpPr>
          <p:cxnSp>
            <p:nvCxnSpPr>
              <p:cNvPr id="44" name="直線コネクタ 43"/>
              <p:cNvCxnSpPr/>
              <p:nvPr/>
            </p:nvCxnSpPr>
            <p:spPr>
              <a:xfrm>
                <a:off x="1424763" y="3491405"/>
                <a:ext cx="286015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1424763" y="3093005"/>
                <a:ext cx="286015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1424763" y="2682556"/>
                <a:ext cx="286015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Shape 118"/>
              <p:cNvSpPr txBox="1"/>
              <p:nvPr/>
            </p:nvSpPr>
            <p:spPr>
              <a:xfrm>
                <a:off x="2918720" y="3972827"/>
                <a:ext cx="1370598" cy="19794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Arial"/>
                  <a:buNone/>
                </a:pPr>
                <a:r>
                  <a:rPr lang="ja-JP" altLang="en-US" sz="1050" dirty="0">
                    <a:solidFill>
                      <a:srgbClr val="000000"/>
                    </a:solidFill>
                    <a:latin typeface="+mn-ea"/>
                    <a:cs typeface="Arial"/>
                    <a:sym typeface="Arial"/>
                  </a:rPr>
                  <a:t>アドレサブル</a:t>
                </a:r>
                <a:r>
                  <a:rPr lang="en-US" sz="1050" b="0" i="0" u="none" strike="noStrike" cap="none" dirty="0" err="1" smtClean="0">
                    <a:solidFill>
                      <a:srgbClr val="000000"/>
                    </a:solidFill>
                    <a:latin typeface="+mn-ea"/>
                    <a:cs typeface="Arial"/>
                    <a:sym typeface="Arial"/>
                  </a:rPr>
                  <a:t>広告</a:t>
                </a:r>
                <a:endParaRPr lang="en-US" sz="1050" b="0" i="0" u="none" strike="noStrike" cap="none" dirty="0">
                  <a:solidFill>
                    <a:srgbClr val="000000"/>
                  </a:solidFill>
                  <a:latin typeface="+mn-ea"/>
                  <a:cs typeface="Arial"/>
                  <a:sym typeface="Arial"/>
                </a:endParaRPr>
              </a:p>
            </p:txBody>
          </p:sp>
          <p:sp>
            <p:nvSpPr>
              <p:cNvPr id="49" name="Shape 119"/>
              <p:cNvSpPr txBox="1"/>
              <p:nvPr/>
            </p:nvSpPr>
            <p:spPr>
              <a:xfrm>
                <a:off x="1363072" y="3972827"/>
                <a:ext cx="1608000" cy="2538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Arial"/>
                  <a:buNone/>
                </a:pPr>
                <a:r>
                  <a:rPr lang="en-US" sz="1050" b="0" i="0" u="none" strike="noStrike" cap="none" dirty="0" err="1">
                    <a:solidFill>
                      <a:srgbClr val="000000"/>
                    </a:solidFill>
                    <a:latin typeface="+mn-ea"/>
                    <a:cs typeface="Arial"/>
                    <a:sym typeface="Arial"/>
                  </a:rPr>
                  <a:t>リターゲティング広告</a:t>
                </a:r>
                <a:endParaRPr lang="en-US" sz="1050" b="0" i="0" u="none" strike="noStrike" cap="none" dirty="0">
                  <a:solidFill>
                    <a:srgbClr val="000000"/>
                  </a:solidFill>
                  <a:latin typeface="+mn-ea"/>
                  <a:cs typeface="Arial"/>
                  <a:sym typeface="Arial"/>
                </a:endParaRPr>
              </a:p>
            </p:txBody>
          </p:sp>
          <p:sp>
            <p:nvSpPr>
              <p:cNvPr id="50" name="Shape 130"/>
              <p:cNvSpPr txBox="1"/>
              <p:nvPr/>
            </p:nvSpPr>
            <p:spPr>
              <a:xfrm>
                <a:off x="2340142" y="2275226"/>
                <a:ext cx="1029400" cy="355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/>
                <a:r>
                  <a:rPr lang="da-DK" sz="1400"/>
                  <a:t>CPA</a:t>
                </a:r>
                <a:r>
                  <a:rPr lang="ja-JP" altLang="en-US" sz="1400"/>
                  <a:t>比較</a:t>
                </a:r>
                <a:endParaRPr lang="da-DK" sz="1400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841111" y="2858679"/>
                <a:ext cx="774497" cy="104005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3088060" y="3229613"/>
                <a:ext cx="774497" cy="669123"/>
              </a:xfrm>
              <a:prstGeom prst="rect">
                <a:avLst/>
              </a:prstGeom>
              <a:solidFill>
                <a:srgbClr val="FF0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3085415" y="2871945"/>
                <a:ext cx="774497" cy="357667"/>
              </a:xfrm>
              <a:prstGeom prst="rect">
                <a:avLst/>
              </a:prstGeom>
              <a:noFill/>
              <a:ln w="19050">
                <a:solidFill>
                  <a:srgbClr val="FF0033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4" name="直線コネクタ 53"/>
              <p:cNvCxnSpPr/>
              <p:nvPr/>
            </p:nvCxnSpPr>
            <p:spPr>
              <a:xfrm>
                <a:off x="2663051" y="2922133"/>
                <a:ext cx="401799" cy="357874"/>
              </a:xfrm>
              <a:prstGeom prst="line">
                <a:avLst/>
              </a:prstGeom>
              <a:ln w="88900">
                <a:solidFill>
                  <a:schemeClr val="tx2"/>
                </a:solidFill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1424763" y="3898736"/>
                <a:ext cx="286015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三角形 78"/>
            <p:cNvSpPr/>
            <p:nvPr/>
          </p:nvSpPr>
          <p:spPr>
            <a:xfrm rot="12600000">
              <a:off x="8061294" y="2863888"/>
              <a:ext cx="255182" cy="422428"/>
            </a:xfrm>
            <a:prstGeom prst="triangle">
              <a:avLst>
                <a:gd name="adj" fmla="val 93329"/>
              </a:avLst>
            </a:prstGeom>
            <a:solidFill>
              <a:srgbClr val="FF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Shape 130"/>
            <p:cNvSpPr txBox="1"/>
            <p:nvPr/>
          </p:nvSpPr>
          <p:spPr>
            <a:xfrm>
              <a:off x="7990253" y="2389963"/>
              <a:ext cx="1062301" cy="610386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/>
              <a:r>
                <a:rPr lang="da-DK" sz="1400" dirty="0">
                  <a:solidFill>
                    <a:schemeClr val="bg1"/>
                  </a:solidFill>
                </a:rPr>
                <a:t>CPA65％</a:t>
              </a:r>
            </a:p>
            <a:p>
              <a:pPr lvl="0" algn="ctr"/>
              <a:r>
                <a:rPr lang="ja-JP" altLang="en-US" sz="1400" dirty="0">
                  <a:solidFill>
                    <a:schemeClr val="bg1"/>
                  </a:solidFill>
                </a:rPr>
                <a:t>に削減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図形グループ 9"/>
          <p:cNvGrpSpPr/>
          <p:nvPr/>
        </p:nvGrpSpPr>
        <p:grpSpPr>
          <a:xfrm>
            <a:off x="564094" y="2871471"/>
            <a:ext cx="3943216" cy="2606875"/>
            <a:chOff x="5547069" y="1779672"/>
            <a:chExt cx="3943216" cy="2606875"/>
          </a:xfrm>
        </p:grpSpPr>
        <p:grpSp>
          <p:nvGrpSpPr>
            <p:cNvPr id="57" name="図形グループ 2"/>
            <p:cNvGrpSpPr/>
            <p:nvPr/>
          </p:nvGrpSpPr>
          <p:grpSpPr>
            <a:xfrm>
              <a:off x="5584912" y="2347378"/>
              <a:ext cx="3123655" cy="963174"/>
              <a:chOff x="4984464" y="2347378"/>
              <a:chExt cx="3123655" cy="963174"/>
            </a:xfrm>
          </p:grpSpPr>
          <p:cxnSp>
            <p:nvCxnSpPr>
              <p:cNvPr id="70" name="直線コネクタ 69"/>
              <p:cNvCxnSpPr/>
              <p:nvPr/>
            </p:nvCxnSpPr>
            <p:spPr>
              <a:xfrm>
                <a:off x="4984464" y="2347378"/>
                <a:ext cx="312365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>
                <a:off x="4984464" y="2852041"/>
                <a:ext cx="312365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4984464" y="3310552"/>
                <a:ext cx="312365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Shape 118"/>
            <p:cNvSpPr txBox="1"/>
            <p:nvPr/>
          </p:nvSpPr>
          <p:spPr>
            <a:xfrm>
              <a:off x="7360540" y="3903378"/>
              <a:ext cx="1310183" cy="3928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Clr>
                  <a:srgbClr val="000000"/>
                </a:buClr>
                <a:buSzPct val="25000"/>
              </a:pPr>
              <a:r>
                <a:rPr lang="ja-JP" altLang="en-US" sz="1050" dirty="0" smtClean="0">
                  <a:solidFill>
                    <a:srgbClr val="000000"/>
                  </a:solidFill>
                  <a:latin typeface="+mn-ea"/>
                  <a:cs typeface="Arial"/>
                  <a:sym typeface="Arial"/>
                </a:rPr>
                <a:t>アドレサブル広告</a:t>
              </a:r>
              <a:endParaRPr lang="ja-JP" altLang="en-US" sz="1050" dirty="0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60" name="Shape 119"/>
            <p:cNvSpPr txBox="1"/>
            <p:nvPr/>
          </p:nvSpPr>
          <p:spPr>
            <a:xfrm>
              <a:off x="5596690" y="3903379"/>
              <a:ext cx="1656014" cy="48316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ja-JP" altLang="en-US" sz="1050" dirty="0">
                  <a:solidFill>
                    <a:srgbClr val="000000"/>
                  </a:solidFill>
                  <a:latin typeface="+mn-ea"/>
                  <a:cs typeface="Arial"/>
                  <a:sym typeface="Arial"/>
                </a:rPr>
                <a:t>オーディエンス＆</a:t>
              </a:r>
            </a:p>
            <a:p>
              <a:pPr lvl="0">
                <a:buClr>
                  <a:srgbClr val="000000"/>
                </a:buClr>
                <a:buSzPct val="25000"/>
              </a:pPr>
              <a:r>
                <a:rPr lang="ja-JP" altLang="en-US" sz="1050" dirty="0" smtClean="0">
                  <a:solidFill>
                    <a:srgbClr val="000000"/>
                  </a:solidFill>
                  <a:latin typeface="+mn-ea"/>
                  <a:cs typeface="Arial"/>
                  <a:sym typeface="Arial"/>
                </a:rPr>
                <a:t>リターゲティング広告</a:t>
              </a:r>
              <a:endParaRPr lang="ja-JP" altLang="en-US" sz="1050" dirty="0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61" name="Shape 130"/>
            <p:cNvSpPr txBox="1"/>
            <p:nvPr/>
          </p:nvSpPr>
          <p:spPr>
            <a:xfrm>
              <a:off x="6424697" y="1779672"/>
              <a:ext cx="1653794" cy="388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/>
              <a:r>
                <a:rPr lang="ja-JP" altLang="en-US" sz="1400" dirty="0"/>
                <a:t>出願単価での比較</a:t>
              </a:r>
              <a:endParaRPr lang="da-DK" sz="1400" dirty="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6001773" y="2347378"/>
              <a:ext cx="845849" cy="147508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7551445" y="3567961"/>
              <a:ext cx="845849" cy="254501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7551445" y="2347379"/>
              <a:ext cx="845849" cy="120862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直線コネクタ 64"/>
            <p:cNvCxnSpPr/>
            <p:nvPr/>
          </p:nvCxnSpPr>
          <p:spPr>
            <a:xfrm>
              <a:off x="6928123" y="2426790"/>
              <a:ext cx="542821" cy="1129213"/>
            </a:xfrm>
            <a:prstGeom prst="line">
              <a:avLst/>
            </a:prstGeom>
            <a:ln w="88900">
              <a:solidFill>
                <a:schemeClr val="tx2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5547069" y="3822462"/>
              <a:ext cx="31236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図形グループ 46"/>
            <p:cNvGrpSpPr/>
            <p:nvPr/>
          </p:nvGrpSpPr>
          <p:grpSpPr>
            <a:xfrm>
              <a:off x="8496028" y="2759716"/>
              <a:ext cx="994257" cy="930466"/>
              <a:chOff x="4838402" y="2067499"/>
              <a:chExt cx="910386" cy="851975"/>
            </a:xfrm>
          </p:grpSpPr>
          <p:sp>
            <p:nvSpPr>
              <p:cNvPr id="68" name="三角形 47"/>
              <p:cNvSpPr/>
              <p:nvPr/>
            </p:nvSpPr>
            <p:spPr>
              <a:xfrm rot="13082151">
                <a:off x="4932620" y="2497046"/>
                <a:ext cx="237183" cy="422428"/>
              </a:xfrm>
              <a:prstGeom prst="triangle">
                <a:avLst>
                  <a:gd name="adj" fmla="val 86457"/>
                </a:avLst>
              </a:prstGeom>
              <a:solidFill>
                <a:srgbClr val="FF0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Shape 130"/>
              <p:cNvSpPr txBox="1"/>
              <p:nvPr/>
            </p:nvSpPr>
            <p:spPr>
              <a:xfrm>
                <a:off x="4838402" y="2067499"/>
                <a:ext cx="910386" cy="583819"/>
              </a:xfrm>
              <a:prstGeom prst="rect">
                <a:avLst/>
              </a:prstGeom>
              <a:solidFill>
                <a:srgbClr val="FF0033"/>
              </a:solidFill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en-US" altLang="ja-JP" sz="1400" dirty="0">
                    <a:solidFill>
                      <a:schemeClr val="bg1"/>
                    </a:solidFill>
                  </a:rPr>
                  <a:t>CPA</a:t>
                </a:r>
                <a:r>
                  <a:rPr lang="ja-JP" altLang="en-US" sz="1400" dirty="0">
                    <a:solidFill>
                      <a:schemeClr val="bg1"/>
                    </a:solidFill>
                  </a:rPr>
                  <a:t>が</a:t>
                </a:r>
                <a:endParaRPr lang="en-US" altLang="ja-JP" sz="1400" dirty="0">
                  <a:solidFill>
                    <a:schemeClr val="bg1"/>
                  </a:solidFill>
                </a:endParaRPr>
              </a:p>
              <a:p>
                <a:pPr lvl="0" algn="ctr"/>
                <a:r>
                  <a:rPr lang="en-US" altLang="ja-JP" sz="1400" dirty="0">
                    <a:solidFill>
                      <a:schemeClr val="bg1"/>
                    </a:solidFill>
                  </a:rPr>
                  <a:t>1/6</a:t>
                </a:r>
                <a:r>
                  <a:rPr lang="ja-JP" altLang="en-US" sz="1400" dirty="0">
                    <a:solidFill>
                      <a:schemeClr val="bg1"/>
                    </a:solidFill>
                  </a:rPr>
                  <a:t>に！</a:t>
                </a:r>
              </a:p>
            </p:txBody>
          </p:sp>
        </p:grpSp>
      </p:grpSp>
      <p:sp>
        <p:nvSpPr>
          <p:cNvPr id="2" name="テキスト ボックス 1"/>
          <p:cNvSpPr txBox="1"/>
          <p:nvPr/>
        </p:nvSpPr>
        <p:spPr>
          <a:xfrm>
            <a:off x="330201" y="1798548"/>
            <a:ext cx="436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資料請求を行ったが、出願に至っていない</a:t>
            </a:r>
            <a:r>
              <a:rPr lang="ja-JP" altLang="en-US" sz="1400" dirty="0" smtClean="0">
                <a:solidFill>
                  <a:srgbClr val="000000"/>
                </a:solidFill>
              </a:rPr>
              <a:t>あと</a:t>
            </a:r>
            <a:r>
              <a:rPr lang="ja-JP" altLang="en-US" sz="1400" dirty="0">
                <a:solidFill>
                  <a:srgbClr val="000000"/>
                </a:solidFill>
              </a:rPr>
              <a:t>一歩の人に対して</a:t>
            </a:r>
            <a:r>
              <a:rPr lang="en-US" altLang="ja-JP" sz="1400" dirty="0">
                <a:solidFill>
                  <a:srgbClr val="000000"/>
                </a:solidFill>
              </a:rPr>
              <a:t>『</a:t>
            </a:r>
            <a:r>
              <a:rPr lang="ja-JP" altLang="en-US" sz="1400" dirty="0">
                <a:solidFill>
                  <a:srgbClr val="000000"/>
                </a:solidFill>
              </a:rPr>
              <a:t>最後のひと押し</a:t>
            </a:r>
            <a:r>
              <a:rPr lang="en-US" altLang="ja-JP" sz="1400" dirty="0">
                <a:solidFill>
                  <a:srgbClr val="000000"/>
                </a:solidFill>
              </a:rPr>
              <a:t>』</a:t>
            </a:r>
            <a:r>
              <a:rPr lang="ja-JP" altLang="en-US" sz="1400" dirty="0">
                <a:solidFill>
                  <a:srgbClr val="000000"/>
                </a:solidFill>
              </a:rPr>
              <a:t>の広告</a:t>
            </a:r>
            <a:r>
              <a:rPr lang="ja-JP" altLang="en-US" sz="1400" dirty="0" smtClean="0">
                <a:solidFill>
                  <a:srgbClr val="000000"/>
                </a:solidFill>
              </a:rPr>
              <a:t>を</a:t>
            </a:r>
            <a:r>
              <a:rPr lang="en-US" altLang="ja-JP" sz="1400" dirty="0" smtClean="0">
                <a:solidFill>
                  <a:srgbClr val="000000"/>
                </a:solidFill>
              </a:rPr>
              <a:t>Facebook</a:t>
            </a:r>
            <a:r>
              <a:rPr lang="ja-JP" altLang="en-US" sz="1400" dirty="0" smtClean="0">
                <a:solidFill>
                  <a:srgbClr val="000000"/>
                </a:solidFill>
              </a:rPr>
              <a:t>で配信。</a:t>
            </a:r>
            <a:r>
              <a:rPr kumimoji="1" lang="ja-JP" altLang="en-US" sz="1400" dirty="0" smtClean="0"/>
              <a:t>出願率の大幅アップ！</a:t>
            </a:r>
            <a:endParaRPr kumimoji="1" lang="ja-JP" altLang="en-US" sz="14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74426" y="1798548"/>
            <a:ext cx="436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既存</a:t>
            </a:r>
            <a:r>
              <a:rPr lang="ja-JP" altLang="en-US" sz="1400" dirty="0" smtClean="0"/>
              <a:t>会員に</a:t>
            </a:r>
            <a:r>
              <a:rPr lang="en-US" altLang="ja-JP" sz="1400" dirty="0"/>
              <a:t>YDN</a:t>
            </a:r>
            <a:r>
              <a:rPr lang="ja-JP" altLang="en-US" sz="1400" dirty="0" smtClean="0"/>
              <a:t>で夏の</a:t>
            </a:r>
            <a:r>
              <a:rPr lang="en-US" altLang="ja-JP" sz="1400" dirty="0" smtClean="0"/>
              <a:t>SALE</a:t>
            </a:r>
            <a:r>
              <a:rPr lang="ja-JP" altLang="en-US" sz="1400" dirty="0"/>
              <a:t>情報を</a:t>
            </a:r>
            <a:r>
              <a:rPr lang="ja-JP" altLang="en-US" sz="1400" dirty="0" smtClean="0"/>
              <a:t>訴求</a:t>
            </a:r>
            <a:r>
              <a:rPr lang="ja-JP" altLang="en-US" sz="1400" dirty="0"/>
              <a:t>し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過去最高の</a:t>
            </a:r>
            <a:r>
              <a:rPr lang="en-US" altLang="ja-JP" sz="1400" dirty="0"/>
              <a:t>E</a:t>
            </a:r>
            <a:r>
              <a:rPr lang="en-US" altLang="ja-JP" sz="1400" dirty="0" smtClean="0"/>
              <a:t>C</a:t>
            </a:r>
            <a:r>
              <a:rPr lang="ja-JP" altLang="en-US" sz="1400" dirty="0" smtClean="0"/>
              <a:t>売り上げを達成。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875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90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AD2">
      <a:dk1>
        <a:srgbClr val="000000"/>
      </a:dk1>
      <a:lt1>
        <a:srgbClr val="FFFFFF"/>
      </a:lt1>
      <a:dk2>
        <a:srgbClr val="FF0000"/>
      </a:dk2>
      <a:lt2>
        <a:srgbClr val="00A0E9"/>
      </a:lt2>
      <a:accent1>
        <a:srgbClr val="CD6B2C"/>
      </a:accent1>
      <a:accent2>
        <a:srgbClr val="E8B800"/>
      </a:accent2>
      <a:accent3>
        <a:srgbClr val="A7B8AE"/>
      </a:accent3>
      <a:accent4>
        <a:srgbClr val="D7DFDA"/>
      </a:accent4>
      <a:accent5>
        <a:srgbClr val="FFFFFF"/>
      </a:accent5>
      <a:accent6>
        <a:srgbClr val="FFFFFF"/>
      </a:accent6>
      <a:hlink>
        <a:srgbClr val="0066CC"/>
      </a:hlink>
      <a:folHlink>
        <a:srgbClr val="FF000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ンプレート01.potx" id="{C69936E3-5636-4A02-BB03-084669C34088}" vid="{B4C36F4E-C4EC-4AEF-AB66-A0A0D259EAD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テンプレート01</Template>
  <TotalTime>8377</TotalTime>
  <Words>256</Words>
  <Application>Microsoft Office PowerPoint</Application>
  <PresentationFormat>A4 210 x 297 mm</PresentationFormat>
  <Paragraphs>52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Noto Sans Symbols</vt:lpstr>
      <vt:lpstr>メイリオ</vt:lpstr>
      <vt:lpstr>Arial</vt:lpstr>
      <vt:lpstr>Office テーマ</vt:lpstr>
      <vt:lpstr>アドレサブル広告のご提案</vt:lpstr>
      <vt:lpstr>広告活用の幅が広がる！アドレサブル広告の活用事例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Synergy Marketing, Inc.</dc:creator>
  <cp:lastModifiedBy>前川 聡子</cp:lastModifiedBy>
  <cp:revision>408</cp:revision>
  <cp:lastPrinted>2018-01-17T06:53:54Z</cp:lastPrinted>
  <dcterms:created xsi:type="dcterms:W3CDTF">2015-04-10T05:38:42Z</dcterms:created>
  <dcterms:modified xsi:type="dcterms:W3CDTF">2019-08-21T01:52:53Z</dcterms:modified>
</cp:coreProperties>
</file>